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3" r:id="rId2"/>
    <p:sldId id="265" r:id="rId3"/>
    <p:sldId id="264" r:id="rId4"/>
    <p:sldId id="266" r:id="rId5"/>
  </p:sldIdLst>
  <p:sldSz cx="5330825" cy="75628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DEBE2"/>
    <a:srgbClr val="E4DFD3"/>
    <a:srgbClr val="3A2D16"/>
    <a:srgbClr val="D9D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200" d="100"/>
          <a:sy n="200" d="100"/>
        </p:scale>
        <p:origin x="256" y="576"/>
      </p:cViewPr>
      <p:guideLst>
        <p:guide orient="horz" pos="2382"/>
        <p:guide pos="16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B861-7F9F-0146-B061-1095AF6E8BA7}" type="datetimeFigureOut">
              <a:rPr lang="en-US" smtClean="0"/>
              <a:t>02/09/15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20913" y="685800"/>
            <a:ext cx="2416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A1AD6-1DB7-C649-8F36-2CD64918280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0508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A1AD6-1DB7-C649-8F36-2CD649182802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419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812" y="2349388"/>
            <a:ext cx="4531201" cy="162111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624" y="4285615"/>
            <a:ext cx="3731578" cy="19327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6068F-D492-514C-AF8C-493C4081BC9C}" type="datetimeFigureOut">
              <a:rPr lang="en-US" smtClean="0"/>
              <a:t>02/09/15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0AE21-C7C1-A942-8230-DE2BA45F4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3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6068F-D492-514C-AF8C-493C4081BC9C}" type="datetimeFigureOut">
              <a:rPr lang="en-US" smtClean="0"/>
              <a:t>02/09/15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0AE21-C7C1-A942-8230-DE2BA45F4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24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22104" y="353634"/>
            <a:ext cx="689490" cy="75278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632" y="353634"/>
            <a:ext cx="1979624" cy="75278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6068F-D492-514C-AF8C-493C4081BC9C}" type="datetimeFigureOut">
              <a:rPr lang="en-US" smtClean="0"/>
              <a:t>02/09/15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0AE21-C7C1-A942-8230-DE2BA45F4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7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6068F-D492-514C-AF8C-493C4081BC9C}" type="datetimeFigureOut">
              <a:rPr lang="en-US" smtClean="0"/>
              <a:t>02/09/15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0AE21-C7C1-A942-8230-DE2BA45F4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99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099" y="4859833"/>
            <a:ext cx="4531201" cy="150206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099" y="3205460"/>
            <a:ext cx="4531201" cy="165437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6068F-D492-514C-AF8C-493C4081BC9C}" type="datetimeFigureOut">
              <a:rPr lang="en-US" smtClean="0"/>
              <a:t>02/09/15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0AE21-C7C1-A942-8230-DE2BA45F4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89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543" y="1764667"/>
            <a:ext cx="2354448" cy="49911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09837" y="1764667"/>
            <a:ext cx="2354448" cy="49911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6068F-D492-514C-AF8C-493C4081BC9C}" type="datetimeFigureOut">
              <a:rPr lang="en-US" smtClean="0"/>
              <a:t>02/09/15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0AE21-C7C1-A942-8230-DE2BA45F4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67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541" y="1692889"/>
            <a:ext cx="2355373" cy="70551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6541" y="2398403"/>
            <a:ext cx="2355373" cy="43573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07985" y="1692889"/>
            <a:ext cx="2356299" cy="70551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07985" y="2398403"/>
            <a:ext cx="2356299" cy="43573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6068F-D492-514C-AF8C-493C4081BC9C}" type="datetimeFigureOut">
              <a:rPr lang="en-US" smtClean="0"/>
              <a:t>02/09/15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0AE21-C7C1-A942-8230-DE2BA45F4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2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6068F-D492-514C-AF8C-493C4081BC9C}" type="datetimeFigureOut">
              <a:rPr lang="en-US" smtClean="0"/>
              <a:t>02/09/15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0AE21-C7C1-A942-8230-DE2BA45F4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19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6068F-D492-514C-AF8C-493C4081BC9C}" type="datetimeFigureOut">
              <a:rPr lang="en-US" smtClean="0"/>
              <a:t>02/09/15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0AE21-C7C1-A942-8230-DE2BA45F4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49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541" y="301114"/>
            <a:ext cx="1753805" cy="128148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4205" y="301115"/>
            <a:ext cx="2980079" cy="64546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6541" y="1582599"/>
            <a:ext cx="1753805" cy="51732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6068F-D492-514C-AF8C-493C4081BC9C}" type="datetimeFigureOut">
              <a:rPr lang="en-US" smtClean="0"/>
              <a:t>02/09/15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0AE21-C7C1-A942-8230-DE2BA45F4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1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4879" y="5293995"/>
            <a:ext cx="3198495" cy="6249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44879" y="675754"/>
            <a:ext cx="3198495" cy="453771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4879" y="5918981"/>
            <a:ext cx="3198495" cy="8875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6068F-D492-514C-AF8C-493C4081BC9C}" type="datetimeFigureOut">
              <a:rPr lang="en-US" smtClean="0"/>
              <a:t>02/09/15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0AE21-C7C1-A942-8230-DE2BA45F4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26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6541" y="302865"/>
            <a:ext cx="4797743" cy="1260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541" y="1764667"/>
            <a:ext cx="4797743" cy="4991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6541" y="7009644"/>
            <a:ext cx="124385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6068F-D492-514C-AF8C-493C4081BC9C}" type="datetimeFigureOut">
              <a:rPr lang="en-US" smtClean="0"/>
              <a:t>02/09/15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1365" y="7009644"/>
            <a:ext cx="1688095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20425" y="7009644"/>
            <a:ext cx="124385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0AE21-C7C1-A942-8230-DE2BA45F4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8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mapa-restaurant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691528"/>
            <a:ext cx="4212000" cy="6164782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2047997" y="2005108"/>
            <a:ext cx="586868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Dieci Pizzeria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282569" y="1492889"/>
            <a:ext cx="423193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O Nobre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831732" y="1635329"/>
            <a:ext cx="551433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Passerelle 1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641143" y="1566701"/>
            <a:ext cx="615553" cy="430887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pPr algn="ctr">
              <a:tabLst>
                <a:tab pos="177800" algn="l"/>
              </a:tabLst>
            </a:pPr>
            <a:r>
              <a:rPr lang="en-US" sz="700" b="1" noProof="1" smtClean="0">
                <a:solidFill>
                  <a:srgbClr val="0000FF"/>
                </a:solidFill>
              </a:rPr>
              <a:t>Campo Pequeno</a:t>
            </a:r>
          </a:p>
          <a:p>
            <a:pPr algn="ctr">
              <a:tabLst>
                <a:tab pos="177800" algn="l"/>
              </a:tabLst>
            </a:pPr>
            <a:r>
              <a:rPr lang="en-US" sz="700" b="1" i="1" noProof="1" smtClean="0">
                <a:solidFill>
                  <a:srgbClr val="0000FF"/>
                </a:solidFill>
              </a:rPr>
              <a:t>food court</a:t>
            </a:r>
          </a:p>
          <a:p>
            <a:pPr algn="ctr">
              <a:tabLst>
                <a:tab pos="177800" algn="l"/>
              </a:tabLst>
            </a:pPr>
            <a:r>
              <a:rPr lang="en-US" sz="1400" noProof="1" smtClean="0">
                <a:solidFill>
                  <a:srgbClr val="FF0000"/>
                </a:solidFill>
              </a:rPr>
              <a:t>⦿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298462" y="1533275"/>
            <a:ext cx="437839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Ti Lurdes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265687" y="1157714"/>
            <a:ext cx="466155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Nova Goa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045730" y="1137181"/>
            <a:ext cx="577081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O Apeadeiro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304242" y="1943215"/>
            <a:ext cx="474489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Xin Lai Lai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620626" y="2502089"/>
            <a:ext cx="423193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Adega Li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961658" y="2851178"/>
            <a:ext cx="837938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Prazeres da Picanha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205494" y="3039005"/>
            <a:ext cx="743793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Pastelaria Namur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849233" y="3304351"/>
            <a:ext cx="541677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Sem Dúvida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421240" y="3099451"/>
            <a:ext cx="903950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Cervejaria O Tamboril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205494" y="4012582"/>
            <a:ext cx="487313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Eccellenza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274954" y="2779096"/>
            <a:ext cx="616674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O Buraquinho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349629" y="3457070"/>
            <a:ext cx="577081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Apple House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781130" y="3559124"/>
            <a:ext cx="551433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Sal e </a:t>
            </a:r>
            <a:r>
              <a:rPr lang="en-US" sz="700" noProof="1" smtClean="0">
                <a:solidFill>
                  <a:srgbClr val="0000FF"/>
                </a:solidFill>
              </a:rPr>
              <a:t>Aç</a:t>
            </a:r>
            <a:r>
              <a:rPr lang="en-US" sz="700" noProof="1" smtClean="0">
                <a:solidFill>
                  <a:srgbClr val="0000FF"/>
                </a:solidFill>
              </a:rPr>
              <a:t>ú</a:t>
            </a:r>
            <a:r>
              <a:rPr lang="en-US" sz="700" noProof="1" smtClean="0">
                <a:solidFill>
                  <a:srgbClr val="0000FF"/>
                </a:solidFill>
              </a:rPr>
              <a:t>car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088568" y="3886600"/>
            <a:ext cx="831276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Cantinho da Família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3214901" y="4602489"/>
            <a:ext cx="675453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Leitaria Vilhena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429105" y="4686998"/>
            <a:ext cx="834344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Fábrica dos Sabores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992165" y="5364288"/>
            <a:ext cx="359073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Galeto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2027785" y="5535205"/>
            <a:ext cx="551433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McDonald’s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088596" y="5657266"/>
            <a:ext cx="530018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US" sz="700" noProof="1" smtClean="0">
                <a:solidFill>
                  <a:srgbClr val="FF0000"/>
                </a:solidFill>
              </a:rPr>
              <a:t>⦿ ⦿ ⦿ ⦿ ⦿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901646" y="3175826"/>
            <a:ext cx="89768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53251" y="2472299"/>
            <a:ext cx="500137" cy="215444"/>
          </a:xfrm>
          <a:prstGeom prst="rect">
            <a:avLst/>
          </a:prstGeom>
          <a:solidFill>
            <a:srgbClr val="EDEBE2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US" sz="700" noProof="1" smtClean="0">
                <a:solidFill>
                  <a:srgbClr val="FF0000"/>
                </a:solidFill>
              </a:rPr>
              <a:t>⦿ Culturgest</a:t>
            </a:r>
          </a:p>
          <a:p>
            <a:pPr algn="ctr"/>
            <a:r>
              <a:rPr lang="en-US" sz="700" b="1" noProof="1" smtClean="0">
                <a:solidFill>
                  <a:srgbClr val="FF0000"/>
                </a:solidFill>
              </a:rPr>
              <a:t>EMNLP 2015</a:t>
            </a:r>
            <a:endParaRPr lang="en-US" sz="700" b="1" noProof="1">
              <a:solidFill>
                <a:srgbClr val="FF0000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414604" y="1796495"/>
            <a:ext cx="730969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People and Food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715045" y="3383377"/>
            <a:ext cx="730969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>
                <a:solidFill>
                  <a:srgbClr val="0000FF"/>
                </a:solidFill>
              </a:rPr>
              <a:t>Costelão </a:t>
            </a:r>
            <a:r>
              <a:rPr lang="en-US" sz="700" noProof="1" smtClean="0">
                <a:solidFill>
                  <a:srgbClr val="0000FF"/>
                </a:solidFill>
              </a:rPr>
              <a:t>Ga</a:t>
            </a:r>
            <a:r>
              <a:rPr lang="en-US" sz="700" noProof="1" smtClean="0">
                <a:solidFill>
                  <a:srgbClr val="0000FF"/>
                </a:solidFill>
              </a:rPr>
              <a:t>ú</a:t>
            </a:r>
            <a:r>
              <a:rPr lang="en-US" sz="700" noProof="1" smtClean="0">
                <a:solidFill>
                  <a:srgbClr val="0000FF"/>
                </a:solidFill>
              </a:rPr>
              <a:t>cho 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301088" y="5188669"/>
            <a:ext cx="644595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Café com Nata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994303" y="5723440"/>
            <a:ext cx="692497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Duas Amazonas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671392" y="1425240"/>
            <a:ext cx="368453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Fishtail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3471334" y="1431065"/>
            <a:ext cx="89768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704253" y="3925665"/>
            <a:ext cx="948978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Clube dos empresários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3233259" y="4710348"/>
            <a:ext cx="334965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Gula’s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3571180" y="5609914"/>
            <a:ext cx="89768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3691247" y="5609914"/>
            <a:ext cx="326549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Rialva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860475" y="751618"/>
            <a:ext cx="564257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Entre-Copos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97270" y="2157052"/>
            <a:ext cx="542773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pPr algn="r"/>
            <a:r>
              <a:rPr lang="en-US" sz="700" noProof="1" smtClean="0">
                <a:solidFill>
                  <a:srgbClr val="0000FF"/>
                </a:solidFill>
              </a:rPr>
              <a:t>McDonald’s </a:t>
            </a:r>
            <a:r>
              <a:rPr lang="en-US" sz="700" noProof="1" smtClean="0">
                <a:solidFill>
                  <a:srgbClr val="FF0000"/>
                </a:solidFill>
              </a:rPr>
              <a:t>⦿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641143" y="6546014"/>
            <a:ext cx="564257" cy="169277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1100" noProof="1" smtClean="0">
                <a:solidFill>
                  <a:srgbClr val="FF0000"/>
                </a:solidFill>
              </a:rPr>
              <a:t>⦿</a:t>
            </a:r>
            <a:r>
              <a:rPr lang="en-US" sz="700" noProof="1" smtClean="0">
                <a:solidFill>
                  <a:srgbClr val="FF0000"/>
                </a:solidFill>
              </a:rPr>
              <a:t> </a:t>
            </a:r>
            <a:r>
              <a:rPr lang="en-US" sz="700" b="1" i="1" noProof="1" smtClean="0">
                <a:solidFill>
                  <a:srgbClr val="0000FF"/>
                </a:solidFill>
              </a:rPr>
              <a:t>food court </a:t>
            </a:r>
            <a:endParaRPr lang="en-US" sz="700" b="1" i="1" noProof="1">
              <a:solidFill>
                <a:srgbClr val="0000FF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163658" y="1071670"/>
            <a:ext cx="525785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Dom Tacho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182954" y="1313129"/>
            <a:ext cx="525785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Papo Cheio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3580007" y="1911635"/>
            <a:ext cx="679673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Pizzaria Di Case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395619" y="5535113"/>
            <a:ext cx="461665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0000FF"/>
                </a:solidFill>
              </a:rPr>
              <a:t>Versailles </a:t>
            </a:r>
            <a:r>
              <a:rPr lang="en-US" sz="700" noProof="1" smtClean="0">
                <a:solidFill>
                  <a:srgbClr val="FF0000"/>
                </a:solidFill>
              </a:rPr>
              <a:t>⦿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1050330" y="4492360"/>
            <a:ext cx="607732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0000FF"/>
                </a:solidFill>
              </a:rPr>
              <a:t>António Clara </a:t>
            </a:r>
            <a:r>
              <a:rPr lang="en-US" sz="700" noProof="1" smtClean="0">
                <a:solidFill>
                  <a:srgbClr val="FF0000"/>
                </a:solidFill>
              </a:rPr>
              <a:t>⦿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18834" y="4656350"/>
            <a:ext cx="410369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Samurai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2225922" y="6690338"/>
            <a:ext cx="564257" cy="169277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1100" noProof="1" smtClean="0">
                <a:solidFill>
                  <a:srgbClr val="FF0000"/>
                </a:solidFill>
              </a:rPr>
              <a:t>⦿</a:t>
            </a:r>
            <a:r>
              <a:rPr lang="en-US" sz="700" noProof="1" smtClean="0">
                <a:solidFill>
                  <a:srgbClr val="FF0000"/>
                </a:solidFill>
              </a:rPr>
              <a:t> </a:t>
            </a:r>
            <a:r>
              <a:rPr lang="en-US" sz="700" b="1" i="1" noProof="1" smtClean="0">
                <a:solidFill>
                  <a:srgbClr val="0000FF"/>
                </a:solidFill>
              </a:rPr>
              <a:t>food court</a:t>
            </a:r>
            <a:endParaRPr lang="en-US" sz="700" b="1" i="1" noProof="1">
              <a:solidFill>
                <a:srgbClr val="0000FF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590387" y="6696906"/>
            <a:ext cx="551433" cy="153888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1000" noProof="1" smtClean="0">
                <a:solidFill>
                  <a:srgbClr val="FF0000"/>
                </a:solidFill>
              </a:rPr>
              <a:t>☟</a:t>
            </a:r>
            <a:r>
              <a:rPr lang="en-US" sz="700" noProof="1" smtClean="0">
                <a:solidFill>
                  <a:srgbClr val="FF0000"/>
                </a:solidFill>
              </a:rPr>
              <a:t> </a:t>
            </a:r>
            <a:r>
              <a:rPr lang="en-US" sz="700" b="1" i="1" noProof="1" smtClean="0">
                <a:solidFill>
                  <a:srgbClr val="0000FF"/>
                </a:solidFill>
              </a:rPr>
              <a:t>food court</a:t>
            </a:r>
            <a:endParaRPr lang="en-US" sz="700" b="1" i="1" noProof="1">
              <a:solidFill>
                <a:srgbClr val="0000FF"/>
              </a:solidFill>
            </a:endParaRPr>
          </a:p>
        </p:txBody>
      </p:sp>
      <p:cxnSp>
        <p:nvCxnSpPr>
          <p:cNvPr id="127" name="Straight Connector 126"/>
          <p:cNvCxnSpPr/>
          <p:nvPr/>
        </p:nvCxnSpPr>
        <p:spPr>
          <a:xfrm>
            <a:off x="4182954" y="6590221"/>
            <a:ext cx="45294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171623" y="6556044"/>
            <a:ext cx="4820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100m</a:t>
            </a:r>
            <a:endParaRPr lang="en-US" sz="1000" dirty="0"/>
          </a:p>
        </p:txBody>
      </p:sp>
      <p:sp>
        <p:nvSpPr>
          <p:cNvPr id="51" name="Rectangle 50"/>
          <p:cNvSpPr/>
          <p:nvPr/>
        </p:nvSpPr>
        <p:spPr>
          <a:xfrm>
            <a:off x="2533864" y="6393363"/>
            <a:ext cx="720731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Passage to </a:t>
            </a:r>
            <a:r>
              <a:rPr lang="en-US" sz="700" noProof="1" smtClean="0">
                <a:solidFill>
                  <a:srgbClr val="0000FF"/>
                </a:solidFill>
              </a:rPr>
              <a:t>I</a:t>
            </a:r>
            <a:r>
              <a:rPr lang="en-US" sz="700" noProof="1" smtClean="0">
                <a:solidFill>
                  <a:srgbClr val="0000FF"/>
                </a:solidFill>
              </a:rPr>
              <a:t>nd</a:t>
            </a:r>
            <a:r>
              <a:rPr lang="en-US" sz="700" noProof="1" smtClean="0">
                <a:solidFill>
                  <a:srgbClr val="0000FF"/>
                </a:solidFill>
              </a:rPr>
              <a:t>ia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40408" y="3332388"/>
            <a:ext cx="744620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pPr algn="r"/>
            <a:r>
              <a:rPr lang="en-US" sz="700" noProof="1" smtClean="0">
                <a:solidFill>
                  <a:srgbClr val="0000FF"/>
                </a:solidFill>
              </a:rPr>
              <a:t>B’Perfect Burgers </a:t>
            </a:r>
            <a:r>
              <a:rPr lang="en-US" sz="700" noProof="1" smtClean="0">
                <a:solidFill>
                  <a:srgbClr val="FF0000"/>
                </a:solidFill>
              </a:rPr>
              <a:t>⦿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947739" y="6694543"/>
            <a:ext cx="384721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À Parte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105143" y="2157052"/>
            <a:ext cx="580951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Celeiro Dieta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81950" y="3250490"/>
            <a:ext cx="538653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☜ </a:t>
            </a:r>
            <a:r>
              <a:rPr lang="en-US" sz="700" noProof="1" smtClean="0">
                <a:solidFill>
                  <a:srgbClr val="0000FF"/>
                </a:solidFill>
              </a:rPr>
              <a:t>Paladar Zen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415189" y="4350774"/>
            <a:ext cx="410369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Mayumi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954973" y="2049330"/>
            <a:ext cx="730969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Hanburgueria 21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182474" y="2054433"/>
            <a:ext cx="375159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Di Casa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379865" y="1986530"/>
            <a:ext cx="512961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Bom Garfo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128017" y="751618"/>
            <a:ext cx="730969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Pizzeria da Beppi</a:t>
            </a:r>
            <a:endParaRPr lang="en-US" sz="700" noProof="1">
              <a:solidFill>
                <a:srgbClr val="0000FF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178649" y="963948"/>
            <a:ext cx="500738" cy="10772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700" noProof="1" smtClean="0">
                <a:solidFill>
                  <a:srgbClr val="FF0000"/>
                </a:solidFill>
              </a:rPr>
              <a:t>⦿ </a:t>
            </a:r>
            <a:r>
              <a:rPr lang="en-US" sz="700" noProof="1" smtClean="0">
                <a:solidFill>
                  <a:srgbClr val="0000FF"/>
                </a:solidFill>
              </a:rPr>
              <a:t>Real Nepal</a:t>
            </a:r>
            <a:endParaRPr lang="en-US" sz="700" noProof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24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691529"/>
            <a:ext cx="4212000" cy="6173054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655434" y="2123389"/>
            <a:ext cx="670706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Dieci Pizzeria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23043" y="1539029"/>
            <a:ext cx="477945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O Nobre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549550" y="1701530"/>
            <a:ext cx="619360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Passerelle 1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136615" y="1632071"/>
            <a:ext cx="687889" cy="36933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pPr algn="ctr">
              <a:tabLst>
                <a:tab pos="177800" algn="l"/>
              </a:tabLst>
            </a:pPr>
            <a:r>
              <a:rPr lang="en-US" sz="800" noProof="1" smtClean="0">
                <a:solidFill>
                  <a:srgbClr val="0000FF"/>
                </a:solidFill>
              </a:rPr>
              <a:t>Campo Pequeno</a:t>
            </a:r>
          </a:p>
          <a:p>
            <a:pPr algn="ctr">
              <a:tabLst>
                <a:tab pos="177800" algn="l"/>
              </a:tabLst>
            </a:pPr>
            <a:r>
              <a:rPr lang="en-US" sz="800" noProof="1" smtClean="0">
                <a:solidFill>
                  <a:srgbClr val="0000FF"/>
                </a:solidFill>
              </a:rPr>
              <a:t>(food court)</a:t>
            </a:r>
          </a:p>
          <a:p>
            <a:pPr algn="ctr">
              <a:tabLst>
                <a:tab pos="177800" algn="l"/>
              </a:tabLst>
            </a:pPr>
            <a:r>
              <a:rPr lang="en-US" sz="800" noProof="1" smtClean="0">
                <a:solidFill>
                  <a:srgbClr val="FF0000"/>
                </a:solidFill>
              </a:rPr>
              <a:t>⦿⦿⦿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82015" y="1585103"/>
            <a:ext cx="500387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Ti Lurdes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037977" y="1136711"/>
            <a:ext cx="538609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Nova Goa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676080" y="1133223"/>
            <a:ext cx="648715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O Apeadeiro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096427" y="2100213"/>
            <a:ext cx="538609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Xin Lai Lai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67872" y="2690365"/>
            <a:ext cx="461665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Adega li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56935" y="3088619"/>
            <a:ext cx="961802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Prazeres da Picanha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835113" y="3302900"/>
            <a:ext cx="846386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Pastelaria Namur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569516" y="3605618"/>
            <a:ext cx="619060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Sem Dúvida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222085" y="3371859"/>
            <a:ext cx="1038746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Cervejaria O Tamboril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835113" y="4413596"/>
            <a:ext cx="555390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Eccellenza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984052" y="3006386"/>
            <a:ext cx="705321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O Buraquinho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61925" y="3752858"/>
            <a:ext cx="654025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Apple House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513180" y="3845390"/>
            <a:ext cx="628377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Sal e Açucar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842559" y="4269872"/>
            <a:ext cx="950030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Cantinho da Família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986685" y="5086586"/>
            <a:ext cx="771946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Leitaria Vilhena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090217" y="5182997"/>
            <a:ext cx="953536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Fábrica dos Sabores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591739" y="5955676"/>
            <a:ext cx="402704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Galeto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632375" y="6150664"/>
            <a:ext cx="620312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McDonald’s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701216" y="6289918"/>
            <a:ext cx="605735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US" sz="800" noProof="1" smtClean="0">
                <a:solidFill>
                  <a:srgbClr val="FF0000"/>
                </a:solidFill>
              </a:rPr>
              <a:t>⦿ ⦿ ⦿ ⦿ ⦿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629311" y="3458991"/>
            <a:ext cx="102592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545200" y="2656379"/>
            <a:ext cx="628377" cy="276999"/>
          </a:xfrm>
          <a:prstGeom prst="rect">
            <a:avLst/>
          </a:prstGeom>
          <a:solidFill>
            <a:srgbClr val="EDEBE2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US" sz="900" noProof="1" smtClean="0">
                <a:solidFill>
                  <a:srgbClr val="FF0000"/>
                </a:solidFill>
              </a:rPr>
              <a:t>⦿ Culturgest</a:t>
            </a:r>
          </a:p>
          <a:p>
            <a:pPr algn="ctr"/>
            <a:r>
              <a:rPr lang="en-US" sz="900" b="1" noProof="1" smtClean="0">
                <a:solidFill>
                  <a:srgbClr val="FF0000"/>
                </a:solidFill>
              </a:rPr>
              <a:t>EMNLP 2015</a:t>
            </a:r>
            <a:endParaRPr lang="en-US" sz="900" b="1" noProof="1">
              <a:solidFill>
                <a:srgbClr val="FF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073674" y="1885395"/>
            <a:ext cx="824995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People and Food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431917" y="3722279"/>
            <a:ext cx="829253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>
                <a:solidFill>
                  <a:srgbClr val="0000FF"/>
                </a:solidFill>
              </a:rPr>
              <a:t>Costelão Gaucho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085010" y="5755323"/>
            <a:ext cx="743793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Café com Nata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735018" y="6326692"/>
            <a:ext cx="783518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Duas Amazonas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507468" y="1461852"/>
            <a:ext cx="423193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Fishtail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716720" y="1538614"/>
            <a:ext cx="577081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O Primeiro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263277" y="4314437"/>
            <a:ext cx="1077218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Clube dos empresários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007628" y="5209635"/>
            <a:ext cx="384721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Gula’s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393142" y="6235897"/>
            <a:ext cx="102592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530120" y="6235897"/>
            <a:ext cx="373199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Rialva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441502" y="693357"/>
            <a:ext cx="641201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Entre-Copos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223355" y="2296731"/>
            <a:ext cx="617357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pPr algn="r"/>
            <a:r>
              <a:rPr lang="en-US" sz="800" noProof="1" smtClean="0">
                <a:solidFill>
                  <a:srgbClr val="0000FF"/>
                </a:solidFill>
              </a:rPr>
              <a:t>McDonald’s </a:t>
            </a:r>
            <a:r>
              <a:rPr lang="en-US" sz="800" noProof="1" smtClean="0">
                <a:solidFill>
                  <a:srgbClr val="FF0000"/>
                </a:solidFill>
              </a:rPr>
              <a:t>⦿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93655" y="6741472"/>
            <a:ext cx="1013098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☟ </a:t>
            </a:r>
            <a:r>
              <a:rPr lang="en-US" sz="800" b="1" noProof="1" smtClean="0">
                <a:solidFill>
                  <a:srgbClr val="0000FF"/>
                </a:solidFill>
              </a:rPr>
              <a:t>3 food courts nearby</a:t>
            </a:r>
            <a:endParaRPr lang="en-US" sz="800" b="1" noProof="1">
              <a:solidFill>
                <a:srgbClr val="0000FF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706357" y="4436351"/>
            <a:ext cx="102592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</a:t>
            </a:r>
            <a:endParaRPr lang="en-US" sz="800" noProof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683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31 at 14.16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47" y="688001"/>
            <a:ext cx="4203209" cy="61873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59747" y="1982555"/>
            <a:ext cx="670706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Dieci Pizzeria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42720" y="1364647"/>
            <a:ext cx="477945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O Nobre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05194" y="1536477"/>
            <a:ext cx="619360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Passerelle 1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30888" y="1463030"/>
            <a:ext cx="687889" cy="369332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pPr algn="ctr">
              <a:tabLst>
                <a:tab pos="177800" algn="l"/>
              </a:tabLst>
            </a:pPr>
            <a:r>
              <a:rPr lang="en-US" sz="800" noProof="1" smtClean="0">
                <a:solidFill>
                  <a:srgbClr val="0000FF"/>
                </a:solidFill>
              </a:rPr>
              <a:t>Campo Pequeno</a:t>
            </a:r>
          </a:p>
          <a:p>
            <a:pPr algn="ctr">
              <a:tabLst>
                <a:tab pos="177800" algn="l"/>
              </a:tabLst>
            </a:pPr>
            <a:r>
              <a:rPr lang="en-US" sz="800" noProof="1" smtClean="0">
                <a:solidFill>
                  <a:srgbClr val="0000FF"/>
                </a:solidFill>
              </a:rPr>
              <a:t>(food court)</a:t>
            </a:r>
          </a:p>
          <a:p>
            <a:pPr algn="ctr">
              <a:tabLst>
                <a:tab pos="177800" algn="l"/>
              </a:tabLst>
            </a:pPr>
            <a:r>
              <a:rPr lang="en-US" sz="800" noProof="1" smtClean="0">
                <a:solidFill>
                  <a:srgbClr val="FF0000"/>
                </a:solidFill>
              </a:rPr>
              <a:t>⦿ ⦿ ⦿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68227" y="1413366"/>
            <a:ext cx="500387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Ti Lurdes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21661" y="939232"/>
            <a:ext cx="538609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Nova Goa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57013" y="935544"/>
            <a:ext cx="648715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O Apeadeiro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40876" y="1958048"/>
            <a:ext cx="538609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Xin Lai Lai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44195" y="2582080"/>
            <a:ext cx="461665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Adega li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55594" y="3003198"/>
            <a:ext cx="961802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Prazeres da Picanha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49742" y="3229781"/>
            <a:ext cx="846386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Pastelaria Namur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6306" y="3549877"/>
            <a:ext cx="619060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Sem Dúvida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416338" y="3302698"/>
            <a:ext cx="1038746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Cervejaria O Tamboril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49742" y="4404241"/>
            <a:ext cx="555390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Eccellenza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33534" y="2916244"/>
            <a:ext cx="705321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O Buraquinho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385610" y="3846210"/>
            <a:ext cx="654025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Apple House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99810" y="3969321"/>
            <a:ext cx="628377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Sal e Açucar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15024" y="4252266"/>
            <a:ext cx="950030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Cantinho da Família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167424" y="5115866"/>
            <a:ext cx="771946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Leitaria Vilhena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19491" y="5217812"/>
            <a:ext cx="953536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Fábrica dos Sabores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692396" y="6034850"/>
            <a:ext cx="402704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Galeto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35365" y="6241032"/>
            <a:ext cx="620312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McDonald’s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692396" y="6388281"/>
            <a:ext cx="872034" cy="24622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US" sz="800" noProof="1" smtClean="0">
                <a:solidFill>
                  <a:srgbClr val="FF0000"/>
                </a:solidFill>
              </a:rPr>
              <a:t>⦿ ⦿ ⦿ ⦿ ⦿</a:t>
            </a:r>
          </a:p>
          <a:p>
            <a:pPr algn="ctr"/>
            <a:r>
              <a:rPr lang="en-US" sz="800" noProof="1" smtClean="0">
                <a:solidFill>
                  <a:srgbClr val="0000FF"/>
                </a:solidFill>
              </a:rPr>
              <a:t>Multiple Restaurants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789534" y="3394833"/>
            <a:ext cx="700963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Casa de Pasto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692289" y="2603463"/>
            <a:ext cx="615553" cy="276999"/>
          </a:xfrm>
          <a:prstGeom prst="rect">
            <a:avLst/>
          </a:prstGeom>
          <a:solidFill>
            <a:srgbClr val="EDEBE2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US" sz="900" noProof="1" smtClean="0">
                <a:solidFill>
                  <a:srgbClr val="FF0000"/>
                </a:solidFill>
              </a:rPr>
              <a:t>⦿ Cultulgest</a:t>
            </a:r>
          </a:p>
          <a:p>
            <a:pPr algn="ctr"/>
            <a:r>
              <a:rPr lang="en-US" sz="900" b="1" noProof="1" smtClean="0">
                <a:solidFill>
                  <a:srgbClr val="FF0000"/>
                </a:solidFill>
              </a:rPr>
              <a:t>EMNLP 2015</a:t>
            </a:r>
            <a:endParaRPr lang="en-US" sz="900" b="1" noProof="1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01998" y="1730898"/>
            <a:ext cx="824995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People and Food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64430" y="3673236"/>
            <a:ext cx="829253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>
                <a:solidFill>
                  <a:srgbClr val="0000FF"/>
                </a:solidFill>
              </a:rPr>
              <a:t>Costelão Gaucho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71394" y="5822995"/>
            <a:ext cx="743793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Café com Nata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 rot="2160000">
            <a:off x="3496058" y="6547017"/>
            <a:ext cx="795089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Açucar e Canela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 rot="2160000">
            <a:off x="3687827" y="6415494"/>
            <a:ext cx="373199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Rialva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901309" y="6468109"/>
            <a:ext cx="783518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Duas Amazonas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718105" y="1283039"/>
            <a:ext cx="423193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Fishtail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939370" y="1364208"/>
            <a:ext cx="577081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O Primeiro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345077" y="4299389"/>
            <a:ext cx="1077218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Clube dos empresários</a:t>
            </a:r>
            <a:endParaRPr lang="en-US" sz="800" noProof="1">
              <a:solidFill>
                <a:srgbClr val="0000FF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189570" y="5245980"/>
            <a:ext cx="384721" cy="123111"/>
          </a:xfrm>
          <a:prstGeom prst="rect">
            <a:avLst/>
          </a:prstGeom>
          <a:solidFill>
            <a:srgbClr val="E4DFD3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r>
              <a:rPr lang="en-US" sz="800" noProof="1" smtClean="0">
                <a:solidFill>
                  <a:srgbClr val="FF0000"/>
                </a:solidFill>
              </a:rPr>
              <a:t>⦿ </a:t>
            </a:r>
            <a:r>
              <a:rPr lang="en-US" sz="800" noProof="1" smtClean="0">
                <a:solidFill>
                  <a:srgbClr val="0000FF"/>
                </a:solidFill>
              </a:rPr>
              <a:t>Gula’s</a:t>
            </a:r>
            <a:endParaRPr lang="en-US" sz="800" noProof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198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6275" y="691528"/>
            <a:ext cx="4212000" cy="6185360"/>
          </a:xfrm>
          <a:prstGeom prst="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122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421</Words>
  <Application>Microsoft Macintosh PowerPoint</Application>
  <PresentationFormat>Custom</PresentationFormat>
  <Paragraphs>143</Paragraphs>
  <Slides>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Johns Hopkins HLT COE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Post</dc:creator>
  <cp:lastModifiedBy>Fernando Batista</cp:lastModifiedBy>
  <cp:revision>73</cp:revision>
  <cp:lastPrinted>2015-09-01T15:11:18Z</cp:lastPrinted>
  <dcterms:created xsi:type="dcterms:W3CDTF">2014-06-06T02:30:04Z</dcterms:created>
  <dcterms:modified xsi:type="dcterms:W3CDTF">2015-09-02T13:54:06Z</dcterms:modified>
</cp:coreProperties>
</file>